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66" r:id="rId5"/>
    <p:sldId id="258" r:id="rId6"/>
    <p:sldId id="259" r:id="rId7"/>
    <p:sldId id="267" r:id="rId8"/>
    <p:sldId id="268" r:id="rId9"/>
    <p:sldId id="260" r:id="rId10"/>
    <p:sldId id="261" r:id="rId11"/>
    <p:sldId id="262" r:id="rId12"/>
    <p:sldId id="26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6" d="100"/>
          <a:sy n="106" d="100"/>
        </p:scale>
        <p:origin x="4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9716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1283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992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964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422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476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2618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996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9205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4534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472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695054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now, sky, mountain&#10;&#10;Description automatically generated">
            <a:extLst>
              <a:ext uri="{FF2B5EF4-FFF2-40B4-BE49-F238E27FC236}">
                <a16:creationId xmlns:a16="http://schemas.microsoft.com/office/drawing/2014/main" id="{F7E4FC1D-4989-B95F-794C-744BFC8A012D}"/>
              </a:ext>
            </a:extLst>
          </p:cNvPr>
          <p:cNvPicPr>
            <a:picLocks noChangeAspect="1"/>
          </p:cNvPicPr>
          <p:nvPr/>
        </p:nvPicPr>
        <p:blipFill rotWithShape="1">
          <a:blip r:embed="rId2"/>
          <a:srcRect l="13711" t="9091" r="958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67166" y="1780881"/>
            <a:ext cx="3016768" cy="777024"/>
          </a:xfrm>
        </p:spPr>
        <p:txBody>
          <a:bodyPr anchor="b">
            <a:normAutofit/>
          </a:bodyPr>
          <a:lstStyle/>
          <a:p>
            <a:pPr algn="l"/>
            <a:r>
              <a:rPr lang="en-US" sz="4800" dirty="0">
                <a:cs typeface="Calibri Light"/>
              </a:rPr>
              <a:t>Team Bravo</a:t>
            </a:r>
            <a:endParaRPr lang="en-US" sz="4800" dirty="0"/>
          </a:p>
        </p:txBody>
      </p:sp>
      <p:sp>
        <p:nvSpPr>
          <p:cNvPr id="3" name="Subtitle 2"/>
          <p:cNvSpPr>
            <a:spLocks noGrp="1"/>
          </p:cNvSpPr>
          <p:nvPr>
            <p:ph type="subTitle" idx="1"/>
          </p:nvPr>
        </p:nvSpPr>
        <p:spPr>
          <a:xfrm>
            <a:off x="581462" y="4825885"/>
            <a:ext cx="4023359" cy="1208141"/>
          </a:xfrm>
        </p:spPr>
        <p:txBody>
          <a:bodyPr vert="horz" lIns="91440" tIns="45720" rIns="91440" bIns="45720" rtlCol="0" anchor="t">
            <a:normAutofit/>
          </a:bodyPr>
          <a:lstStyle/>
          <a:p>
            <a:r>
              <a:rPr lang="en-US" sz="2000" dirty="0">
                <a:ea typeface="+mn-lt"/>
                <a:cs typeface="+mn-lt"/>
              </a:rPr>
              <a:t>Donovan Butcher, Tabark </a:t>
            </a:r>
            <a:r>
              <a:rPr lang="en-US" sz="2000" dirty="0" err="1">
                <a:ea typeface="+mn-lt"/>
                <a:cs typeface="+mn-lt"/>
              </a:rPr>
              <a:t>Kambal</a:t>
            </a:r>
            <a:r>
              <a:rPr lang="en-US" sz="2000" dirty="0">
                <a:ea typeface="+mn-lt"/>
                <a:cs typeface="+mn-lt"/>
              </a:rPr>
              <a:t>, Rachel Nelson, and Alex Vaccaro</a:t>
            </a: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5570594" y="207025"/>
            <a:ext cx="5899381" cy="679756"/>
          </a:xfrm>
        </p:spPr>
        <p:txBody>
          <a:bodyPr vert="horz" lIns="91440" tIns="45720" rIns="91440" bIns="45720" rtlCol="0" anchor="b">
            <a:normAutofit/>
          </a:bodyPr>
          <a:lstStyle/>
          <a:p>
            <a:pPr algn="ctr"/>
            <a:r>
              <a:rPr lang="en-US" sz="3200" b="1" dirty="0"/>
              <a:t>Two Continued</a:t>
            </a:r>
            <a:endParaRPr lang="en-US" sz="3200" b="1" dirty="0">
              <a:cs typeface="Calibri Light"/>
            </a:endParaRPr>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687427" y="2315693"/>
            <a:ext cx="3527117" cy="2019288"/>
          </a:xfrm>
        </p:spPr>
        <p:txBody>
          <a:bodyPr vert="horz" lIns="91440" tIns="45720" rIns="91440" bIns="45720" rtlCol="0" anchor="t">
            <a:normAutofit/>
          </a:bodyPr>
          <a:lstStyle/>
          <a:p>
            <a:pPr algn="ctr">
              <a:buNone/>
            </a:pPr>
            <a:r>
              <a:rPr lang="en-US" sz="1800" b="1" dirty="0">
                <a:ea typeface="+mn-lt"/>
                <a:cs typeface="+mn-lt"/>
              </a:rPr>
              <a:t>Asian Treks </a:t>
            </a:r>
            <a:endParaRPr lang="en-US" sz="1800" b="1">
              <a:ea typeface="+mn-lt"/>
              <a:cs typeface="+mn-lt"/>
            </a:endParaRPr>
          </a:p>
          <a:p>
            <a:pPr marL="0" indent="0" algn="ctr">
              <a:buNone/>
            </a:pPr>
            <a:r>
              <a:rPr lang="en-US" sz="1600" dirty="0">
                <a:ea typeface="+mn-lt"/>
                <a:cs typeface="+mn-lt"/>
              </a:rPr>
              <a:t>Report two collects the data from Outland Adventure’s trek bookings. The treks in Asia have not shown a downward trend in the past three years.</a:t>
            </a:r>
            <a:endParaRPr lang="en-US">
              <a:ea typeface="+mn-lt"/>
              <a:cs typeface="+mn-lt"/>
            </a:endParaRPr>
          </a:p>
        </p:txBody>
      </p:sp>
      <p:sp>
        <p:nvSpPr>
          <p:cNvPr id="9" name="Rectangle 8">
            <a:extLst>
              <a:ext uri="{FF2B5EF4-FFF2-40B4-BE49-F238E27FC236}">
                <a16:creationId xmlns:a16="http://schemas.microsoft.com/office/drawing/2014/main" id="{570C74E4-3836-1C66-B8D7-9E4A3CC8E025}"/>
              </a:ext>
            </a:extLst>
          </p:cNvPr>
          <p:cNvSpPr/>
          <p:nvPr/>
        </p:nvSpPr>
        <p:spPr>
          <a:xfrm>
            <a:off x="6002448" y="1466661"/>
            <a:ext cx="5287224" cy="351727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53A66B-14C5-14BA-DF43-B7728A2ED4CA}"/>
              </a:ext>
            </a:extLst>
          </p:cNvPr>
          <p:cNvPicPr>
            <a:picLocks noChangeAspect="1"/>
          </p:cNvPicPr>
          <p:nvPr/>
        </p:nvPicPr>
        <p:blipFill>
          <a:blip r:embed="rId2"/>
          <a:stretch>
            <a:fillRect/>
          </a:stretch>
        </p:blipFill>
        <p:spPr>
          <a:xfrm>
            <a:off x="6360488" y="1783436"/>
            <a:ext cx="4572638" cy="2838846"/>
          </a:xfrm>
          <a:prstGeom prst="rect">
            <a:avLst/>
          </a:prstGeom>
        </p:spPr>
      </p:pic>
      <p:sp>
        <p:nvSpPr>
          <p:cNvPr id="8" name="Rectangle 7">
            <a:extLst>
              <a:ext uri="{FF2B5EF4-FFF2-40B4-BE49-F238E27FC236}">
                <a16:creationId xmlns:a16="http://schemas.microsoft.com/office/drawing/2014/main" id="{C607D0AE-D6D4-7739-BB04-FCD6F29DB020}"/>
              </a:ext>
            </a:extLst>
          </p:cNvPr>
          <p:cNvSpPr/>
          <p:nvPr/>
        </p:nvSpPr>
        <p:spPr>
          <a:xfrm>
            <a:off x="569373" y="1235799"/>
            <a:ext cx="3763224" cy="3748135"/>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50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5886896" y="178270"/>
            <a:ext cx="5295532" cy="737265"/>
          </a:xfrm>
        </p:spPr>
        <p:txBody>
          <a:bodyPr vert="horz" lIns="91440" tIns="45720" rIns="91440" bIns="45720" rtlCol="0" anchor="b">
            <a:normAutofit/>
          </a:bodyPr>
          <a:lstStyle/>
          <a:p>
            <a:pPr algn="ctr"/>
            <a:r>
              <a:rPr lang="en-US" sz="3200" b="1" dirty="0"/>
              <a:t>Two Continued</a:t>
            </a:r>
            <a:endParaRPr lang="en-US" sz="3200" b="1" dirty="0">
              <a:cs typeface="Calibri Light"/>
            </a:endParaRPr>
          </a:p>
        </p:txBody>
      </p:sp>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754179" y="2257979"/>
            <a:ext cx="3527117" cy="2019288"/>
          </a:xfrm>
        </p:spPr>
        <p:txBody>
          <a:bodyPr vert="horz" lIns="91440" tIns="45720" rIns="91440" bIns="45720" rtlCol="0" anchor="t">
            <a:normAutofit lnSpcReduction="10000"/>
          </a:bodyPr>
          <a:lstStyle/>
          <a:p>
            <a:pPr marL="0" indent="0" algn="ctr">
              <a:buNone/>
            </a:pPr>
            <a:r>
              <a:rPr lang="en-US" sz="1800" b="1" dirty="0">
                <a:ea typeface="+mn-lt"/>
                <a:cs typeface="+mn-lt"/>
              </a:rPr>
              <a:t>Southern European Treks</a:t>
            </a:r>
          </a:p>
          <a:p>
            <a:pPr marL="0" indent="0" algn="ctr">
              <a:buNone/>
            </a:pPr>
            <a:r>
              <a:rPr lang="en-US" sz="1600" dirty="0">
                <a:ea typeface="+mn-lt"/>
                <a:cs typeface="+mn-lt"/>
              </a:rPr>
              <a:t>Report two collects the data from Outland Adventure’s trek bookings. The report displays a downward trend in trips  Mt. Fiato in South Europe.</a:t>
            </a:r>
          </a:p>
          <a:p>
            <a:pPr marL="0" indent="0" algn="ctr">
              <a:buNone/>
            </a:pPr>
            <a:r>
              <a:rPr lang="en-US" sz="1600" dirty="0">
                <a:ea typeface="+mn-lt"/>
                <a:cs typeface="+mn-lt"/>
              </a:rPr>
              <a:t>The company can decide whether to discontinue the trips to this destination or increase marketing.</a:t>
            </a:r>
            <a:endParaRPr lang="en-US" dirty="0"/>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5241FE-BE23-151E-0CEC-800E881B5D03}"/>
              </a:ext>
            </a:extLst>
          </p:cNvPr>
          <p:cNvSpPr/>
          <p:nvPr/>
        </p:nvSpPr>
        <p:spPr>
          <a:xfrm>
            <a:off x="6002448" y="982131"/>
            <a:ext cx="5033726" cy="512895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B9AE8D-86FA-279C-D2D9-BDAF867FD4AD}"/>
              </a:ext>
            </a:extLst>
          </p:cNvPr>
          <p:cNvPicPr>
            <a:picLocks noChangeAspect="1"/>
          </p:cNvPicPr>
          <p:nvPr/>
        </p:nvPicPr>
        <p:blipFill>
          <a:blip r:embed="rId2"/>
          <a:stretch>
            <a:fillRect/>
          </a:stretch>
        </p:blipFill>
        <p:spPr>
          <a:xfrm>
            <a:off x="6272159" y="1207896"/>
            <a:ext cx="4525006" cy="4677428"/>
          </a:xfrm>
          <a:prstGeom prst="rect">
            <a:avLst/>
          </a:prstGeom>
        </p:spPr>
      </p:pic>
      <p:sp>
        <p:nvSpPr>
          <p:cNvPr id="10" name="Rectangle 9">
            <a:extLst>
              <a:ext uri="{FF2B5EF4-FFF2-40B4-BE49-F238E27FC236}">
                <a16:creationId xmlns:a16="http://schemas.microsoft.com/office/drawing/2014/main" id="{BE2E3E59-60F0-39D5-58F4-C785BB623066}"/>
              </a:ext>
            </a:extLst>
          </p:cNvPr>
          <p:cNvSpPr/>
          <p:nvPr/>
        </p:nvSpPr>
        <p:spPr>
          <a:xfrm>
            <a:off x="582289" y="1393555"/>
            <a:ext cx="3763224" cy="3748135"/>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47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B2CA9-4E39-E286-9E77-5EAE781E7EE7}"/>
              </a:ext>
            </a:extLst>
          </p:cNvPr>
          <p:cNvSpPr>
            <a:spLocks noGrp="1"/>
          </p:cNvSpPr>
          <p:nvPr>
            <p:ph type="title"/>
          </p:nvPr>
        </p:nvSpPr>
        <p:spPr>
          <a:xfrm>
            <a:off x="2025655" y="612763"/>
            <a:ext cx="3035061" cy="1106424"/>
          </a:xfrm>
        </p:spPr>
        <p:txBody>
          <a:bodyPr>
            <a:normAutofit/>
          </a:bodyPr>
          <a:lstStyle/>
          <a:p>
            <a:r>
              <a:rPr lang="en-US" sz="3600">
                <a:cs typeface="Calibri Light"/>
              </a:rPr>
              <a:t>Report Three</a:t>
            </a:r>
            <a:br>
              <a:rPr lang="en-US" sz="3600">
                <a:cs typeface="Calibri Light"/>
              </a:rPr>
            </a:br>
            <a:endParaRPr lang="en-US" sz="3600">
              <a:cs typeface="Calibri Light"/>
            </a:endParaRPr>
          </a:p>
        </p:txBody>
      </p:sp>
      <p:sp>
        <p:nvSpPr>
          <p:cNvPr id="15"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C16114-15E9-1A99-BD49-62BB7F2C3968}"/>
              </a:ext>
            </a:extLst>
          </p:cNvPr>
          <p:cNvSpPr>
            <a:spLocks noGrp="1"/>
          </p:cNvSpPr>
          <p:nvPr>
            <p:ph idx="1"/>
          </p:nvPr>
        </p:nvSpPr>
        <p:spPr>
          <a:xfrm>
            <a:off x="8010639" y="2951430"/>
            <a:ext cx="3224711" cy="2634557"/>
          </a:xfrm>
        </p:spPr>
        <p:txBody>
          <a:bodyPr vert="horz" lIns="91440" tIns="45720" rIns="91440" bIns="45720" rtlCol="0" anchor="ctr">
            <a:normAutofit lnSpcReduction="10000"/>
          </a:bodyPr>
          <a:lstStyle/>
          <a:p>
            <a:r>
              <a:rPr lang="en-US" sz="1800" dirty="0">
                <a:ea typeface="+mn-lt"/>
                <a:cs typeface="+mn-lt"/>
              </a:rPr>
              <a:t>Are there inventory items that are over five years old? </a:t>
            </a:r>
            <a:endParaRPr lang="en-US" sz="1800" dirty="0">
              <a:cs typeface="Calibri" panose="020F0502020204030204"/>
            </a:endParaRPr>
          </a:p>
          <a:p>
            <a:r>
              <a:rPr lang="en-US" sz="1800" dirty="0">
                <a:ea typeface="+mn-lt"/>
                <a:cs typeface="+mn-lt"/>
              </a:rPr>
              <a:t>The equipment id, type of equipment, and the date purchased are shown to determine which equipment needs to be replaced.  The equipment can be identified by the equipment id and either sold or donated if in usable condition</a:t>
            </a:r>
          </a:p>
          <a:p>
            <a:endParaRPr lang="en-US" sz="1800" dirty="0">
              <a:cs typeface="Calibri"/>
            </a:endParaRPr>
          </a:p>
          <a:p>
            <a:endParaRPr lang="en-US" sz="1800" dirty="0">
              <a:cs typeface="Calibri"/>
            </a:endParaRPr>
          </a:p>
        </p:txBody>
      </p:sp>
      <p:sp>
        <p:nvSpPr>
          <p:cNvPr id="7" name="Rectangle 6">
            <a:extLst>
              <a:ext uri="{FF2B5EF4-FFF2-40B4-BE49-F238E27FC236}">
                <a16:creationId xmlns:a16="http://schemas.microsoft.com/office/drawing/2014/main" id="{034285EB-2F1C-2170-8EB6-49C52C01E771}"/>
              </a:ext>
            </a:extLst>
          </p:cNvPr>
          <p:cNvSpPr/>
          <p:nvPr/>
        </p:nvSpPr>
        <p:spPr>
          <a:xfrm>
            <a:off x="660903" y="1719187"/>
            <a:ext cx="5721790" cy="452056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18B0D2-9F6A-950F-913E-8791D74F99AD}"/>
              </a:ext>
            </a:extLst>
          </p:cNvPr>
          <p:cNvSpPr/>
          <p:nvPr/>
        </p:nvSpPr>
        <p:spPr>
          <a:xfrm>
            <a:off x="7767873" y="2082297"/>
            <a:ext cx="3763224" cy="3748135"/>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7B29A1-DA9F-DAA7-A316-E2B874400027}"/>
              </a:ext>
            </a:extLst>
          </p:cNvPr>
          <p:cNvPicPr>
            <a:picLocks noChangeAspect="1"/>
          </p:cNvPicPr>
          <p:nvPr/>
        </p:nvPicPr>
        <p:blipFill>
          <a:blip r:embed="rId2"/>
          <a:stretch>
            <a:fillRect/>
          </a:stretch>
        </p:blipFill>
        <p:spPr>
          <a:xfrm>
            <a:off x="806794" y="1889150"/>
            <a:ext cx="5430008" cy="4134427"/>
          </a:xfrm>
          <a:prstGeom prst="rect">
            <a:avLst/>
          </a:prstGeom>
        </p:spPr>
      </p:pic>
    </p:spTree>
    <p:extLst>
      <p:ext uri="{BB962C8B-B14F-4D97-AF65-F5344CB8AC3E}">
        <p14:creationId xmlns:p14="http://schemas.microsoft.com/office/powerpoint/2010/main" val="311325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now, sky, mountain&#10;&#10;Description automatically generated">
            <a:extLst>
              <a:ext uri="{FF2B5EF4-FFF2-40B4-BE49-F238E27FC236}">
                <a16:creationId xmlns:a16="http://schemas.microsoft.com/office/drawing/2014/main" id="{F7E4FC1D-4989-B95F-794C-744BFC8A012D}"/>
              </a:ext>
            </a:extLst>
          </p:cNvPr>
          <p:cNvPicPr>
            <a:picLocks noChangeAspect="1"/>
          </p:cNvPicPr>
          <p:nvPr/>
        </p:nvPicPr>
        <p:blipFill rotWithShape="1">
          <a:blip r:embed="rId2">
            <a:alphaModFix amt="50000"/>
          </a:blip>
          <a:srcRect t="12411" b="3320"/>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panose="020F0302020204030204"/>
              </a:rPr>
              <a:t>Thank you, </a:t>
            </a:r>
            <a:br>
              <a:rPr lang="en-US">
                <a:solidFill>
                  <a:srgbClr val="FFFFFF"/>
                </a:solidFill>
                <a:cs typeface="Calibri Light" panose="020F0302020204030204"/>
              </a:rPr>
            </a:br>
            <a:br>
              <a:rPr lang="en-US">
                <a:solidFill>
                  <a:srgbClr val="FFFFFF"/>
                </a:solidFill>
                <a:cs typeface="Calibri Light" panose="020F0302020204030204"/>
              </a:rPr>
            </a:br>
            <a:r>
              <a:rPr lang="en-US">
                <a:solidFill>
                  <a:srgbClr val="FFFFFF"/>
                </a:solidFill>
                <a:cs typeface="Calibri Light" panose="020F0302020204030204"/>
              </a:rPr>
              <a:t>Team Bravo</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dirty="0">
                <a:solidFill>
                  <a:srgbClr val="FFFFFF"/>
                </a:solidFill>
                <a:cs typeface="Calibri"/>
              </a:rPr>
              <a:t>Donovan Butcher, Tabark Kambal, Rachel Nelson, and Alex Vaccaro</a:t>
            </a:r>
          </a:p>
        </p:txBody>
      </p:sp>
    </p:spTree>
    <p:extLst>
      <p:ext uri="{BB962C8B-B14F-4D97-AF65-F5344CB8AC3E}">
        <p14:creationId xmlns:p14="http://schemas.microsoft.com/office/powerpoint/2010/main" val="23731875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outdoor, mountain, snow&#10;&#10;Description automatically generated">
            <a:extLst>
              <a:ext uri="{FF2B5EF4-FFF2-40B4-BE49-F238E27FC236}">
                <a16:creationId xmlns:a16="http://schemas.microsoft.com/office/drawing/2014/main" id="{3013F68F-67AF-E5E9-0F5A-BB85766EB4A9}"/>
              </a:ext>
            </a:extLst>
          </p:cNvPr>
          <p:cNvPicPr>
            <a:picLocks noGrp="1" noChangeAspect="1"/>
          </p:cNvPicPr>
          <p:nvPr>
            <p:ph idx="1"/>
          </p:nvPr>
        </p:nvPicPr>
        <p:blipFill rotWithShape="1">
          <a:blip r:embed="rId2">
            <a:alphaModFix amt="35000"/>
          </a:blip>
          <a:srcRect t="32488" b="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88D85CE2-1F1A-96AF-6959-87518309FC9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Introductions</a:t>
            </a: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FC8DB6-BE1E-BD53-242F-1A3F0F4B8CAA}"/>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solidFill>
                  <a:srgbClr val="FFFFFF"/>
                </a:solidFill>
              </a:rPr>
              <a:t>Welcome to our SQL database report. Our group comprises Donovan Butcher, Tabark </a:t>
            </a:r>
            <a:r>
              <a:rPr lang="en-US" sz="1600" dirty="0" err="1">
                <a:solidFill>
                  <a:srgbClr val="FFFFFF"/>
                </a:solidFill>
              </a:rPr>
              <a:t>Kambal</a:t>
            </a:r>
            <a:r>
              <a:rPr lang="en-US" sz="1600" dirty="0">
                <a:solidFill>
                  <a:srgbClr val="FFFFFF"/>
                </a:solidFill>
              </a:rPr>
              <a:t>, Rachel Nelson and Alex Vaccaro. We chose a case study on Outland Adventures and used our knowledge of creating and managing SQL databases. We hope our database reports effectively show our knowledge and skills and look forward to sharing them with you. </a:t>
            </a:r>
          </a:p>
          <a:p>
            <a:pPr indent="-228600">
              <a:lnSpc>
                <a:spcPct val="90000"/>
              </a:lnSpc>
              <a:spcAft>
                <a:spcPts val="600"/>
              </a:spcAft>
              <a:buFont typeface="Arial" panose="020B0604020202020204" pitchFamily="34" charset="0"/>
              <a:buChar char="•"/>
            </a:pPr>
            <a:endParaRPr lang="en-US" sz="1600" dirty="0">
              <a:solidFill>
                <a:srgbClr val="FFFFFF"/>
              </a:solidFill>
            </a:endParaRPr>
          </a:p>
          <a:p>
            <a:pPr indent="-228600">
              <a:lnSpc>
                <a:spcPct val="90000"/>
              </a:lnSpc>
              <a:spcAft>
                <a:spcPts val="600"/>
              </a:spcAft>
              <a:buFont typeface="Arial" panose="020B0604020202020204" pitchFamily="34" charset="0"/>
              <a:buChar char="•"/>
            </a:pPr>
            <a:r>
              <a:rPr lang="en-US" sz="1600" dirty="0">
                <a:solidFill>
                  <a:srgbClr val="FFFFFF"/>
                </a:solidFill>
              </a:rPr>
              <a:t>Donovan lives in Thornville, Ohio and is a negotiations specialist. In his free time, Donovan enjoys spending time with family, hunting and fishing.</a:t>
            </a:r>
            <a:endParaRPr lang="en-US" sz="1600" dirty="0">
              <a:solidFill>
                <a:srgbClr val="FFFFFF"/>
              </a:solidFill>
              <a:ea typeface="Calibri" panose="020F0502020204030204"/>
              <a:cs typeface="Calibri"/>
            </a:endParaRPr>
          </a:p>
          <a:p>
            <a:pPr>
              <a:lnSpc>
                <a:spcPct val="90000"/>
              </a:lnSpc>
              <a:spcAft>
                <a:spcPts val="600"/>
              </a:spcAft>
            </a:pPr>
            <a:endParaRPr lang="en-US" sz="1600" dirty="0">
              <a:solidFill>
                <a:srgbClr val="FFFFFF"/>
              </a:solidFill>
            </a:endParaRPr>
          </a:p>
          <a:p>
            <a:pPr indent="-228600">
              <a:lnSpc>
                <a:spcPct val="90000"/>
              </a:lnSpc>
              <a:spcAft>
                <a:spcPts val="600"/>
              </a:spcAft>
              <a:buFont typeface="Arial" panose="020B0604020202020204" pitchFamily="34" charset="0"/>
              <a:buChar char="•"/>
            </a:pPr>
            <a:r>
              <a:rPr lang="en-US" sz="1600" dirty="0">
                <a:ea typeface="+mn-lt"/>
                <a:cs typeface="+mn-lt"/>
              </a:rPr>
              <a:t>Rachel Nelson lives in Phoenix, Arizona, and is working as a pharmacy technician. Rachel enjoys taking her dog traveling, hiking, and spending time with friends and family.</a:t>
            </a:r>
          </a:p>
        </p:txBody>
      </p:sp>
    </p:spTree>
    <p:extLst>
      <p:ext uri="{BB962C8B-B14F-4D97-AF65-F5344CB8AC3E}">
        <p14:creationId xmlns:p14="http://schemas.microsoft.com/office/powerpoint/2010/main" val="7072727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124" y="-1131858"/>
            <a:ext cx="3885143" cy="2469237"/>
          </a:xfrm>
        </p:spPr>
        <p:txBody>
          <a:bodyPr anchor="b">
            <a:normAutofit/>
          </a:bodyPr>
          <a:lstStyle/>
          <a:p>
            <a:pPr algn="l"/>
            <a:r>
              <a:rPr lang="en-US" b="1" dirty="0">
                <a:latin typeface="Calibri"/>
                <a:cs typeface="Calibri Light"/>
              </a:rPr>
              <a:t>Mission</a:t>
            </a:r>
            <a:endParaRPr lang="en-US" dirty="0"/>
          </a:p>
        </p:txBody>
      </p:sp>
      <p:sp>
        <p:nvSpPr>
          <p:cNvPr id="3" name="Subtitle 2"/>
          <p:cNvSpPr>
            <a:spLocks noGrp="1"/>
          </p:cNvSpPr>
          <p:nvPr>
            <p:ph type="subTitle" idx="1"/>
          </p:nvPr>
        </p:nvSpPr>
        <p:spPr>
          <a:xfrm>
            <a:off x="7077747" y="2502408"/>
            <a:ext cx="5185425" cy="3223836"/>
          </a:xfrm>
        </p:spPr>
        <p:txBody>
          <a:bodyPr vert="horz" lIns="91440" tIns="45720" rIns="91440" bIns="45720" rtlCol="0" anchor="t">
            <a:noAutofit/>
          </a:bodyPr>
          <a:lstStyle/>
          <a:p>
            <a:pPr algn="l"/>
            <a:r>
              <a:rPr lang="en-US" dirty="0">
                <a:ea typeface="+mn-lt"/>
                <a:cs typeface="+mn-lt"/>
              </a:rPr>
              <a:t>The Bravo team is a software development group working together to assist Blythe </a:t>
            </a:r>
            <a:r>
              <a:rPr lang="en-US" dirty="0" err="1">
                <a:ea typeface="+mn-lt"/>
                <a:cs typeface="+mn-lt"/>
              </a:rPr>
              <a:t>Timmerson</a:t>
            </a:r>
            <a:r>
              <a:rPr lang="en-US" dirty="0">
                <a:ea typeface="+mn-lt"/>
                <a:cs typeface="+mn-lt"/>
              </a:rPr>
              <a:t> and Jim Ford in improving different aspects of their business. Our goal is to optimize the organization of their e-commerce website by creating reports that will allow them to confidently make the best business decisions. </a:t>
            </a:r>
            <a:br>
              <a:rPr lang="en-US" sz="2800" dirty="0">
                <a:ea typeface="+mn-lt"/>
                <a:cs typeface="+mn-lt"/>
              </a:rPr>
            </a:br>
            <a:endParaRPr lang="en-US" sz="2800" dirty="0">
              <a:ea typeface="+mn-lt"/>
              <a:cs typeface="+mn-lt"/>
            </a:endParaRPr>
          </a:p>
          <a:p>
            <a:pPr marL="285750" indent="-285750" algn="l">
              <a:buFont typeface="Wingdings,Sans-Serif"/>
              <a:buChar char="Ø"/>
            </a:pPr>
            <a:endParaRPr lang="en-US" sz="2800" dirty="0">
              <a:ea typeface="+mn-lt"/>
              <a:cs typeface="+mn-lt"/>
            </a:endParaRPr>
          </a:p>
          <a:p>
            <a:pPr algn="l"/>
            <a:endParaRPr lang="en-US" sz="2800" dirty="0">
              <a:cs typeface="Calibri"/>
            </a:endParaRPr>
          </a:p>
          <a:p>
            <a:pPr marL="342900" indent="-342900" algn="l">
              <a:buChar char="•"/>
            </a:pPr>
            <a:endParaRPr lang="en-US" sz="500" b="1" dirty="0">
              <a:cs typeface="Calibri"/>
            </a:endParaRP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tree, outdoor, grass, sky&#10;&#10;Description automatically generated">
            <a:extLst>
              <a:ext uri="{FF2B5EF4-FFF2-40B4-BE49-F238E27FC236}">
                <a16:creationId xmlns:a16="http://schemas.microsoft.com/office/drawing/2014/main" id="{02030ED9-22E3-9B98-8C77-0283EAC6A51B}"/>
              </a:ext>
            </a:extLst>
          </p:cNvPr>
          <p:cNvPicPr>
            <a:picLocks noChangeAspect="1"/>
          </p:cNvPicPr>
          <p:nvPr/>
        </p:nvPicPr>
        <p:blipFill rotWithShape="1">
          <a:blip r:embed="rId2"/>
          <a:srcRect l="17973" r="1797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033ECDE1-851C-28A3-3E04-BF8CF15F56C5}"/>
              </a:ext>
            </a:extLst>
          </p:cNvPr>
          <p:cNvSpPr txBox="1"/>
          <p:nvPr/>
        </p:nvSpPr>
        <p:spPr>
          <a:xfrm>
            <a:off x="-1136316" y="53473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6864236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mountain, outdoor, snow, nature&#10;&#10;Description automatically generated">
            <a:extLst>
              <a:ext uri="{FF2B5EF4-FFF2-40B4-BE49-F238E27FC236}">
                <a16:creationId xmlns:a16="http://schemas.microsoft.com/office/drawing/2014/main" id="{C96719EC-98C8-E8E4-5AEC-1CCE033727F9}"/>
              </a:ext>
            </a:extLst>
          </p:cNvPr>
          <p:cNvPicPr>
            <a:picLocks noChangeAspect="1"/>
          </p:cNvPicPr>
          <p:nvPr/>
        </p:nvPicPr>
        <p:blipFill rotWithShape="1">
          <a:blip r:embed="rId2"/>
          <a:srcRect l="15156" r="18177"/>
          <a:stretch/>
        </p:blipFill>
        <p:spPr>
          <a:xfrm>
            <a:off x="20" y="10"/>
            <a:ext cx="12191980" cy="6857990"/>
          </a:xfrm>
          <a:prstGeom prst="rect">
            <a:avLst/>
          </a:prstGeom>
        </p:spPr>
      </p:pic>
      <p:sp>
        <p:nvSpPr>
          <p:cNvPr id="19"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5044C-A87A-DD25-E846-BF018CC09FFA}"/>
              </a:ext>
            </a:extLst>
          </p:cNvPr>
          <p:cNvSpPr>
            <a:spLocks noGrp="1"/>
          </p:cNvSpPr>
          <p:nvPr>
            <p:ph type="title"/>
          </p:nvPr>
        </p:nvSpPr>
        <p:spPr>
          <a:xfrm>
            <a:off x="594804" y="640263"/>
            <a:ext cx="6619811" cy="1344975"/>
          </a:xfrm>
        </p:spPr>
        <p:txBody>
          <a:bodyPr>
            <a:normAutofit/>
          </a:bodyPr>
          <a:lstStyle/>
          <a:p>
            <a:r>
              <a:rPr lang="en-US" sz="4000">
                <a:cs typeface="Calibri Light"/>
              </a:rPr>
              <a:t>Brief Description of Case Study</a:t>
            </a:r>
            <a:endParaRPr lang="en-US" sz="4000"/>
          </a:p>
        </p:txBody>
      </p:sp>
      <p:sp>
        <p:nvSpPr>
          <p:cNvPr id="3" name="Content Placeholder 2">
            <a:extLst>
              <a:ext uri="{FF2B5EF4-FFF2-40B4-BE49-F238E27FC236}">
                <a16:creationId xmlns:a16="http://schemas.microsoft.com/office/drawing/2014/main" id="{FABAA2A1-5EA8-BA06-E4CA-9D78B889DA9B}"/>
              </a:ext>
            </a:extLst>
          </p:cNvPr>
          <p:cNvSpPr>
            <a:spLocks noGrp="1"/>
          </p:cNvSpPr>
          <p:nvPr>
            <p:ph idx="1"/>
          </p:nvPr>
        </p:nvSpPr>
        <p:spPr>
          <a:xfrm>
            <a:off x="594109" y="2121763"/>
            <a:ext cx="6620505" cy="3773010"/>
          </a:xfrm>
        </p:spPr>
        <p:txBody>
          <a:bodyPr vert="horz" lIns="91440" tIns="45720" rIns="91440" bIns="45720" rtlCol="0" anchor="t">
            <a:normAutofit/>
          </a:bodyPr>
          <a:lstStyle/>
          <a:p>
            <a:r>
              <a:rPr lang="en-US" sz="1900" dirty="0">
                <a:ea typeface="+mn-lt"/>
                <a:cs typeface="+mn-lt"/>
              </a:rPr>
              <a:t>Outland Adventures is a tour company that takes its customers on camping and hiking trips worldwide.  The company owners would like to look closer at their last few years of data to ensure they spend their time and energy most profitably. </a:t>
            </a:r>
            <a:endParaRPr lang="en-US" sz="1900" dirty="0">
              <a:cs typeface="Calibri" panose="020F0502020204030204"/>
            </a:endParaRPr>
          </a:p>
          <a:p>
            <a:r>
              <a:rPr lang="en-US" sz="1900" dirty="0">
                <a:ea typeface="+mn-lt"/>
                <a:cs typeface="+mn-lt"/>
              </a:rPr>
              <a:t>The company provides rental equipment for a daily rate and new equipment for customers to purchase. </a:t>
            </a:r>
            <a:endParaRPr lang="en-US" sz="1900" dirty="0"/>
          </a:p>
          <a:p>
            <a:r>
              <a:rPr lang="en-US" sz="1900" dirty="0">
                <a:ea typeface="+mn-lt"/>
                <a:cs typeface="+mn-lt"/>
              </a:rPr>
              <a:t>They would like to analyze the number of equipment sales to determine if that portion of their business is worth retaining. Another aspect of their business is whether destinations have had a downward booking trend. Finally, the company would like to update its equipment rentals and replace any over five years old.</a:t>
            </a:r>
          </a:p>
        </p:txBody>
      </p:sp>
    </p:spTree>
    <p:extLst>
      <p:ext uri="{BB962C8B-B14F-4D97-AF65-F5344CB8AC3E}">
        <p14:creationId xmlns:p14="http://schemas.microsoft.com/office/powerpoint/2010/main" val="276927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6957-B4B0-1199-5D0E-C807782303DC}"/>
              </a:ext>
            </a:extLst>
          </p:cNvPr>
          <p:cNvSpPr>
            <a:spLocks noGrp="1"/>
          </p:cNvSpPr>
          <p:nvPr>
            <p:ph type="title"/>
          </p:nvPr>
        </p:nvSpPr>
        <p:spPr>
          <a:xfrm>
            <a:off x="2286940" y="319312"/>
            <a:ext cx="8003822" cy="932688"/>
          </a:xfrm>
        </p:spPr>
        <p:txBody>
          <a:bodyPr vert="horz" lIns="91440" tIns="45720" rIns="91440" bIns="45720" rtlCol="0" anchor="b">
            <a:normAutofit/>
          </a:bodyPr>
          <a:lstStyle/>
          <a:p>
            <a:r>
              <a:rPr lang="en-US" sz="5400" kern="1200">
                <a:solidFill>
                  <a:schemeClr val="tx1"/>
                </a:solidFill>
                <a:latin typeface="+mj-lt"/>
                <a:ea typeface="+mj-ea"/>
                <a:cs typeface="+mj-cs"/>
              </a:rPr>
              <a:t>Entity Relationship Diagram</a:t>
            </a:r>
          </a:p>
        </p:txBody>
      </p:sp>
      <p:pic>
        <p:nvPicPr>
          <p:cNvPr id="4" name="Picture 4" descr="Diagram&#10;&#10;Description automatically generated">
            <a:extLst>
              <a:ext uri="{FF2B5EF4-FFF2-40B4-BE49-F238E27FC236}">
                <a16:creationId xmlns:a16="http://schemas.microsoft.com/office/drawing/2014/main" id="{A610D9F7-3AD4-EFB9-E1A3-964F28151B7A}"/>
              </a:ext>
            </a:extLst>
          </p:cNvPr>
          <p:cNvPicPr>
            <a:picLocks noChangeAspect="1"/>
          </p:cNvPicPr>
          <p:nvPr/>
        </p:nvPicPr>
        <p:blipFill>
          <a:blip r:embed="rId2"/>
          <a:stretch>
            <a:fillRect/>
          </a:stretch>
        </p:blipFill>
        <p:spPr>
          <a:xfrm>
            <a:off x="1457000" y="1130024"/>
            <a:ext cx="9278000" cy="5607264"/>
          </a:xfrm>
          <a:prstGeom prst="rect">
            <a:avLst/>
          </a:prstGeom>
        </p:spPr>
      </p:pic>
    </p:spTree>
    <p:extLst>
      <p:ext uri="{BB962C8B-B14F-4D97-AF65-F5344CB8AC3E}">
        <p14:creationId xmlns:p14="http://schemas.microsoft.com/office/powerpoint/2010/main" val="405537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71" name="Freeform: Shape 7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36E0B6-8D6E-5CBB-6377-1847944FB359}"/>
              </a:ext>
            </a:extLst>
          </p:cNvPr>
          <p:cNvSpPr>
            <a:spLocks noGrp="1"/>
          </p:cNvSpPr>
          <p:nvPr>
            <p:ph type="title"/>
          </p:nvPr>
        </p:nvSpPr>
        <p:spPr>
          <a:xfrm>
            <a:off x="765051" y="662400"/>
            <a:ext cx="3384000" cy="1492132"/>
          </a:xfrm>
        </p:spPr>
        <p:txBody>
          <a:bodyPr anchor="t">
            <a:normAutofit/>
          </a:bodyPr>
          <a:lstStyle/>
          <a:p>
            <a:r>
              <a:rPr lang="en-US" b="1">
                <a:solidFill>
                  <a:schemeClr val="bg1"/>
                </a:solidFill>
                <a:latin typeface="Calibri"/>
                <a:cs typeface="Calibri Light"/>
              </a:rPr>
              <a:t>Business Rules</a:t>
            </a:r>
          </a:p>
        </p:txBody>
      </p:sp>
      <p:sp>
        <p:nvSpPr>
          <p:cNvPr id="29" name="Content Placeholder 2">
            <a:extLst>
              <a:ext uri="{FF2B5EF4-FFF2-40B4-BE49-F238E27FC236}">
                <a16:creationId xmlns:a16="http://schemas.microsoft.com/office/drawing/2014/main" id="{FCFF73DD-A866-6824-9B4A-96A6F6F95EDC}"/>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100">
                <a:solidFill>
                  <a:schemeClr val="bg1">
                    <a:alpha val="60000"/>
                  </a:schemeClr>
                </a:solidFill>
                <a:cs typeface="Calibri"/>
              </a:rPr>
              <a:t>An </a:t>
            </a:r>
            <a:r>
              <a:rPr lang="en-US" sz="1100" b="1">
                <a:solidFill>
                  <a:schemeClr val="bg1">
                    <a:alpha val="60000"/>
                  </a:schemeClr>
                </a:solidFill>
                <a:cs typeface="Calibri"/>
              </a:rPr>
              <a:t>Employee </a:t>
            </a:r>
            <a:r>
              <a:rPr lang="en-US" sz="1100">
                <a:solidFill>
                  <a:schemeClr val="bg1">
                    <a:alpha val="60000"/>
                  </a:schemeClr>
                </a:solidFill>
                <a:cs typeface="Calibri"/>
              </a:rPr>
              <a:t>can create many </a:t>
            </a:r>
            <a:r>
              <a:rPr lang="en-US" sz="1100" b="1">
                <a:solidFill>
                  <a:schemeClr val="bg1">
                    <a:alpha val="60000"/>
                  </a:schemeClr>
                </a:solidFill>
                <a:cs typeface="Calibri"/>
              </a:rPr>
              <a:t>Invoices</a:t>
            </a:r>
          </a:p>
          <a:p>
            <a:r>
              <a:rPr lang="en-US" sz="1100">
                <a:solidFill>
                  <a:schemeClr val="bg1">
                    <a:alpha val="60000"/>
                  </a:schemeClr>
                </a:solidFill>
                <a:cs typeface="Calibri"/>
              </a:rPr>
              <a:t>An </a:t>
            </a:r>
            <a:r>
              <a:rPr lang="en-US" sz="1100" b="1">
                <a:solidFill>
                  <a:schemeClr val="bg1">
                    <a:alpha val="60000"/>
                  </a:schemeClr>
                </a:solidFill>
                <a:cs typeface="Calibri"/>
              </a:rPr>
              <a:t>Employee </a:t>
            </a:r>
            <a:r>
              <a:rPr lang="en-US" sz="1100">
                <a:solidFill>
                  <a:schemeClr val="bg1">
                    <a:alpha val="60000"/>
                  </a:schemeClr>
                </a:solidFill>
                <a:cs typeface="Calibri"/>
              </a:rPr>
              <a:t>can lead many </a:t>
            </a:r>
            <a:r>
              <a:rPr lang="en-US" sz="1100" b="1">
                <a:solidFill>
                  <a:schemeClr val="bg1">
                    <a:alpha val="60000"/>
                  </a:schemeClr>
                </a:solidFill>
                <a:cs typeface="Calibri"/>
              </a:rPr>
              <a:t>Treks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Invoices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Equipment Rentals</a:t>
            </a:r>
          </a:p>
          <a:p>
            <a:r>
              <a:rPr lang="en-US" sz="1100">
                <a:solidFill>
                  <a:schemeClr val="bg1">
                    <a:alpha val="60000"/>
                  </a:schemeClr>
                </a:solidFill>
                <a:cs typeface="Calibri"/>
              </a:rPr>
              <a:t>A </a:t>
            </a:r>
            <a:r>
              <a:rPr lang="en-US" sz="1100" b="1">
                <a:solidFill>
                  <a:schemeClr val="bg1">
                    <a:alpha val="60000"/>
                  </a:schemeClr>
                </a:solidFill>
                <a:cs typeface="Calibri"/>
              </a:rPr>
              <a:t>Customer </a:t>
            </a:r>
            <a:r>
              <a:rPr lang="en-US" sz="1100">
                <a:solidFill>
                  <a:schemeClr val="bg1">
                    <a:alpha val="60000"/>
                  </a:schemeClr>
                </a:solidFill>
                <a:cs typeface="Calibri"/>
              </a:rPr>
              <a:t>can have many </a:t>
            </a:r>
            <a:r>
              <a:rPr lang="en-US" sz="1100" b="1">
                <a:solidFill>
                  <a:schemeClr val="bg1">
                    <a:alpha val="60000"/>
                  </a:schemeClr>
                </a:solidFill>
                <a:cs typeface="Calibri"/>
              </a:rPr>
              <a:t>Equipment Purchases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Treks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Equipment Rentals</a:t>
            </a:r>
          </a:p>
          <a:p>
            <a:r>
              <a:rPr lang="en-US" sz="1100">
                <a:solidFill>
                  <a:schemeClr val="bg1">
                    <a:alpha val="60000"/>
                  </a:schemeClr>
                </a:solidFill>
                <a:cs typeface="Calibri"/>
              </a:rPr>
              <a:t>An </a:t>
            </a:r>
            <a:r>
              <a:rPr lang="en-US" sz="1100" b="1">
                <a:solidFill>
                  <a:schemeClr val="bg1">
                    <a:alpha val="60000"/>
                  </a:schemeClr>
                </a:solidFill>
                <a:cs typeface="Calibri"/>
              </a:rPr>
              <a:t>Invoice </a:t>
            </a:r>
            <a:r>
              <a:rPr lang="en-US" sz="1100">
                <a:solidFill>
                  <a:schemeClr val="bg1">
                    <a:alpha val="60000"/>
                  </a:schemeClr>
                </a:solidFill>
                <a:cs typeface="Calibri"/>
              </a:rPr>
              <a:t>can have many </a:t>
            </a:r>
            <a:r>
              <a:rPr lang="en-US" sz="1100" b="1">
                <a:solidFill>
                  <a:schemeClr val="bg1">
                    <a:alpha val="60000"/>
                  </a:schemeClr>
                </a:solidFill>
                <a:cs typeface="Calibri"/>
              </a:rPr>
              <a:t>Equipment Purchases</a:t>
            </a:r>
          </a:p>
          <a:p>
            <a:r>
              <a:rPr lang="en-US" sz="1100">
                <a:solidFill>
                  <a:schemeClr val="bg1">
                    <a:alpha val="60000"/>
                  </a:schemeClr>
                </a:solidFill>
                <a:cs typeface="Calibri"/>
              </a:rPr>
              <a:t>An </a:t>
            </a:r>
            <a:r>
              <a:rPr lang="en-US" sz="1100" b="1">
                <a:solidFill>
                  <a:schemeClr val="bg1">
                    <a:alpha val="60000"/>
                  </a:schemeClr>
                </a:solidFill>
                <a:cs typeface="Calibri"/>
              </a:rPr>
              <a:t>Equipment Inventory</a:t>
            </a:r>
            <a:r>
              <a:rPr lang="en-US" sz="1100">
                <a:solidFill>
                  <a:schemeClr val="bg1">
                    <a:alpha val="60000"/>
                  </a:schemeClr>
                </a:solidFill>
                <a:cs typeface="Calibri"/>
              </a:rPr>
              <a:t> can have many </a:t>
            </a:r>
            <a:r>
              <a:rPr lang="en-US" sz="1100" b="1">
                <a:solidFill>
                  <a:schemeClr val="bg1">
                    <a:alpha val="60000"/>
                  </a:schemeClr>
                </a:solidFill>
                <a:cs typeface="Calibri"/>
              </a:rPr>
              <a:t>Equipment Rentals</a:t>
            </a:r>
          </a:p>
          <a:p>
            <a:r>
              <a:rPr lang="en-US" sz="1100">
                <a:solidFill>
                  <a:schemeClr val="bg1">
                    <a:alpha val="60000"/>
                  </a:schemeClr>
                </a:solidFill>
                <a:ea typeface="+mn-lt"/>
                <a:cs typeface="+mn-lt"/>
              </a:rPr>
              <a:t>An </a:t>
            </a:r>
            <a:r>
              <a:rPr lang="en-US" sz="1100" b="1">
                <a:solidFill>
                  <a:schemeClr val="bg1">
                    <a:alpha val="60000"/>
                  </a:schemeClr>
                </a:solidFill>
                <a:ea typeface="+mn-lt"/>
                <a:cs typeface="+mn-lt"/>
              </a:rPr>
              <a:t>Equipment Inventory</a:t>
            </a:r>
            <a:r>
              <a:rPr lang="en-US" sz="1100">
                <a:solidFill>
                  <a:schemeClr val="bg1">
                    <a:alpha val="60000"/>
                  </a:schemeClr>
                </a:solidFill>
                <a:ea typeface="+mn-lt"/>
                <a:cs typeface="+mn-lt"/>
              </a:rPr>
              <a:t> can have many </a:t>
            </a:r>
            <a:r>
              <a:rPr lang="en-US" sz="1100" b="1">
                <a:solidFill>
                  <a:schemeClr val="bg1">
                    <a:alpha val="60000"/>
                  </a:schemeClr>
                </a:solidFill>
                <a:ea typeface="+mn-lt"/>
                <a:cs typeface="+mn-lt"/>
              </a:rPr>
              <a:t>Equipment Purchases</a:t>
            </a:r>
            <a:endParaRPr lang="en-US" sz="1100" b="1">
              <a:solidFill>
                <a:schemeClr val="bg1">
                  <a:alpha val="60000"/>
                </a:schemeClr>
              </a:solidFill>
              <a:cs typeface="Calibri"/>
            </a:endParaRPr>
          </a:p>
          <a:p>
            <a:endParaRPr lang="en-US" sz="1100" b="1">
              <a:solidFill>
                <a:schemeClr val="bg1">
                  <a:alpha val="60000"/>
                </a:schemeClr>
              </a:solidFill>
              <a:cs typeface="Calibri"/>
            </a:endParaRPr>
          </a:p>
        </p:txBody>
      </p:sp>
      <p:pic>
        <p:nvPicPr>
          <p:cNvPr id="31" name="Graphic 6">
            <a:extLst>
              <a:ext uri="{FF2B5EF4-FFF2-40B4-BE49-F238E27FC236}">
                <a16:creationId xmlns:a16="http://schemas.microsoft.com/office/drawing/2014/main" id="{C12C0D14-DB3C-3E44-3B5F-6C8319424A9D}"/>
              </a:ext>
            </a:extLst>
          </p:cNvPr>
          <p:cNvPicPr>
            <a:picLocks noChangeAspect="1"/>
          </p:cNvPicPr>
          <p:nvPr/>
        </p:nvPicPr>
        <p:blipFill>
          <a:blip r:embed="rId2"/>
          <a:stretch>
            <a:fillRect/>
          </a:stretch>
        </p:blipFill>
        <p:spPr>
          <a:xfrm>
            <a:off x="5810548" y="1144540"/>
            <a:ext cx="5082030" cy="3910492"/>
          </a:xfrm>
          <a:prstGeom prst="rect">
            <a:avLst/>
          </a:prstGeom>
        </p:spPr>
      </p:pic>
    </p:spTree>
    <p:extLst>
      <p:ext uri="{BB962C8B-B14F-4D97-AF65-F5344CB8AC3E}">
        <p14:creationId xmlns:p14="http://schemas.microsoft.com/office/powerpoint/2010/main" val="136828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2119-B936-5D48-CC1B-A7CE5E5EDA09}"/>
              </a:ext>
            </a:extLst>
          </p:cNvPr>
          <p:cNvSpPr>
            <a:spLocks noGrp="1"/>
          </p:cNvSpPr>
          <p:nvPr>
            <p:ph type="title"/>
          </p:nvPr>
        </p:nvSpPr>
        <p:spPr/>
        <p:txBody>
          <a:bodyPr>
            <a:normAutofit/>
          </a:bodyPr>
          <a:lstStyle/>
          <a:p>
            <a:r>
              <a:rPr lang="en-US" sz="6000" b="1" dirty="0">
                <a:latin typeface="Calibri"/>
                <a:cs typeface="Calibri Light"/>
              </a:rPr>
              <a:t>Reports Description</a:t>
            </a:r>
            <a:endParaRPr lang="en-US" sz="6000" b="1" dirty="0">
              <a:latin typeface="Calibri"/>
              <a:cs typeface="Calibri"/>
            </a:endParaRPr>
          </a:p>
        </p:txBody>
      </p:sp>
      <p:sp>
        <p:nvSpPr>
          <p:cNvPr id="3" name="Content Placeholder 2">
            <a:extLst>
              <a:ext uri="{FF2B5EF4-FFF2-40B4-BE49-F238E27FC236}">
                <a16:creationId xmlns:a16="http://schemas.microsoft.com/office/drawing/2014/main" id="{E8D90747-8EDF-080F-FCF4-231AF102DD02}"/>
              </a:ext>
            </a:extLst>
          </p:cNvPr>
          <p:cNvSpPr>
            <a:spLocks noGrp="1"/>
          </p:cNvSpPr>
          <p:nvPr>
            <p:ph idx="1"/>
          </p:nvPr>
        </p:nvSpPr>
        <p:spPr/>
        <p:txBody>
          <a:bodyPr vert="horz" lIns="91440" tIns="45720" rIns="91440" bIns="45720" rtlCol="0" anchor="t">
            <a:normAutofit/>
          </a:bodyPr>
          <a:lstStyle/>
          <a:p>
            <a:pPr marL="0" indent="0">
              <a:buNone/>
            </a:pPr>
            <a:r>
              <a:rPr lang="en-US" b="1" dirty="0">
                <a:ea typeface="+mn-lt"/>
                <a:cs typeface="+mn-lt"/>
              </a:rPr>
              <a:t>Report 1</a:t>
            </a:r>
            <a:r>
              <a:rPr lang="en-US" dirty="0">
                <a:ea typeface="+mn-lt"/>
                <a:cs typeface="+mn-lt"/>
              </a:rPr>
              <a:t>:  Report One collects the data from Outland Adventure’s previous three years to determine if the total equipment sales for each year are significant enough to continue to sell equipment.</a:t>
            </a:r>
            <a:endParaRPr lang="en-US" dirty="0"/>
          </a:p>
          <a:p>
            <a:pPr marL="0" indent="0">
              <a:buNone/>
            </a:pPr>
            <a:r>
              <a:rPr lang="en-US" b="1" dirty="0">
                <a:ea typeface="+mn-lt"/>
                <a:cs typeface="+mn-lt"/>
              </a:rPr>
              <a:t>Report 2</a:t>
            </a:r>
            <a:r>
              <a:rPr lang="en-US" dirty="0">
                <a:ea typeface="+mn-lt"/>
                <a:cs typeface="+mn-lt"/>
              </a:rPr>
              <a:t>: The percentage of the trips booked is determined by accumulating the total number of customers that booked the trip versus the number of openings for that trip. The report separates the percentage of how booked each trip was by year.</a:t>
            </a:r>
            <a:endParaRPr lang="en-US">
              <a:ea typeface="+mn-lt"/>
              <a:cs typeface="+mn-lt"/>
            </a:endParaRPr>
          </a:p>
          <a:p>
            <a:pPr marL="0" indent="0">
              <a:buNone/>
            </a:pPr>
            <a:r>
              <a:rPr lang="en-US" b="1" dirty="0">
                <a:ea typeface="+mn-lt"/>
                <a:cs typeface="+mn-lt"/>
              </a:rPr>
              <a:t>Report 3</a:t>
            </a:r>
            <a:r>
              <a:rPr lang="en-US" dirty="0">
                <a:ea typeface="+mn-lt"/>
                <a:cs typeface="+mn-lt"/>
              </a:rPr>
              <a:t>: Report three collects the data on equipment age in inventory and displays any equipment that has a period over 5 years. </a:t>
            </a:r>
          </a:p>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325519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EEA5-5657-1575-8A7D-9AD83F69C753}"/>
              </a:ext>
            </a:extLst>
          </p:cNvPr>
          <p:cNvSpPr>
            <a:spLocks noGrp="1"/>
          </p:cNvSpPr>
          <p:nvPr>
            <p:ph type="title"/>
          </p:nvPr>
        </p:nvSpPr>
        <p:spPr>
          <a:xfrm>
            <a:off x="1762506" y="880751"/>
            <a:ext cx="2800441" cy="1072785"/>
          </a:xfrm>
        </p:spPr>
        <p:txBody>
          <a:bodyPr>
            <a:normAutofit/>
          </a:bodyPr>
          <a:lstStyle/>
          <a:p>
            <a:r>
              <a:rPr lang="en-US" dirty="0">
                <a:cs typeface="Calibri Light"/>
              </a:rPr>
              <a:t>Report One</a:t>
            </a:r>
            <a:endParaRPr lang="en-US" dirty="0"/>
          </a:p>
        </p:txBody>
      </p:sp>
      <p:sp>
        <p:nvSpPr>
          <p:cNvPr id="3" name="Content Placeholder 2">
            <a:extLst>
              <a:ext uri="{FF2B5EF4-FFF2-40B4-BE49-F238E27FC236}">
                <a16:creationId xmlns:a16="http://schemas.microsoft.com/office/drawing/2014/main" id="{0DF81201-4801-CBAC-CEB9-F91CB4973130}"/>
              </a:ext>
            </a:extLst>
          </p:cNvPr>
          <p:cNvSpPr>
            <a:spLocks noGrp="1"/>
          </p:cNvSpPr>
          <p:nvPr>
            <p:ph idx="1"/>
          </p:nvPr>
        </p:nvSpPr>
        <p:spPr>
          <a:xfrm>
            <a:off x="739464" y="2191830"/>
            <a:ext cx="4944151" cy="3785419"/>
          </a:xfrm>
        </p:spPr>
        <p:txBody>
          <a:bodyPr vert="horz" lIns="91440" tIns="45720" rIns="91440" bIns="45720" rtlCol="0" anchor="t">
            <a:normAutofit/>
          </a:bodyPr>
          <a:lstStyle/>
          <a:p>
            <a:r>
              <a:rPr lang="en-US" sz="2200" dirty="0">
                <a:ea typeface="+mn-lt"/>
                <a:cs typeface="+mn-lt"/>
              </a:rPr>
              <a:t>Do enough customers buy equipment to keep equipment sales? </a:t>
            </a:r>
            <a:endParaRPr lang="en-US" sz="2200" dirty="0">
              <a:cs typeface="Calibri" panose="020F0502020204030204"/>
            </a:endParaRPr>
          </a:p>
          <a:p>
            <a:pPr marL="0" indent="0">
              <a:buNone/>
            </a:pPr>
            <a:endParaRPr lang="en-US" sz="2200" dirty="0">
              <a:cs typeface="Calibri" panose="020F0502020204030204"/>
            </a:endParaRPr>
          </a:p>
          <a:p>
            <a:pPr marL="0" indent="0" algn="ctr">
              <a:buNone/>
            </a:pPr>
            <a:r>
              <a:rPr lang="en-US" sz="2200" dirty="0">
                <a:cs typeface="Calibri" panose="020F0502020204030204"/>
              </a:rPr>
              <a:t>The report indicates that equipment sales have continued to increase each year.  The company can decide based on these results if the total amount of sales is worth keeping the department.</a:t>
            </a: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13881A-2DD8-5465-60A6-31A3BEE3CEF7}"/>
              </a:ext>
            </a:extLst>
          </p:cNvPr>
          <p:cNvSpPr/>
          <p:nvPr/>
        </p:nvSpPr>
        <p:spPr>
          <a:xfrm>
            <a:off x="7288040" y="1249377"/>
            <a:ext cx="3865830" cy="462926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399419-8268-40C1-BF0E-D9CA37C6A34F}"/>
              </a:ext>
            </a:extLst>
          </p:cNvPr>
          <p:cNvPicPr>
            <a:picLocks noChangeAspect="1"/>
          </p:cNvPicPr>
          <p:nvPr/>
        </p:nvPicPr>
        <p:blipFill>
          <a:blip r:embed="rId2"/>
          <a:stretch>
            <a:fillRect/>
          </a:stretch>
        </p:blipFill>
        <p:spPr>
          <a:xfrm>
            <a:off x="7469813" y="1346406"/>
            <a:ext cx="3505689" cy="4401164"/>
          </a:xfrm>
          <a:prstGeom prst="rect">
            <a:avLst/>
          </a:prstGeom>
        </p:spPr>
      </p:pic>
      <p:sp>
        <p:nvSpPr>
          <p:cNvPr id="7" name="Rectangle 6">
            <a:extLst>
              <a:ext uri="{FF2B5EF4-FFF2-40B4-BE49-F238E27FC236}">
                <a16:creationId xmlns:a16="http://schemas.microsoft.com/office/drawing/2014/main" id="{EEEB0A52-E55D-D36F-EDB6-1F88F1904296}"/>
              </a:ext>
            </a:extLst>
          </p:cNvPr>
          <p:cNvSpPr/>
          <p:nvPr/>
        </p:nvSpPr>
        <p:spPr>
          <a:xfrm>
            <a:off x="244444" y="470780"/>
            <a:ext cx="5721790" cy="5276790"/>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09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E05F7-194A-2D39-CFAC-002CC6D17533}"/>
              </a:ext>
            </a:extLst>
          </p:cNvPr>
          <p:cNvSpPr>
            <a:spLocks noGrp="1"/>
          </p:cNvSpPr>
          <p:nvPr>
            <p:ph type="title"/>
          </p:nvPr>
        </p:nvSpPr>
        <p:spPr>
          <a:xfrm>
            <a:off x="6577009" y="178270"/>
            <a:ext cx="3527117" cy="593491"/>
          </a:xfrm>
        </p:spPr>
        <p:txBody>
          <a:bodyPr vert="horz" lIns="91440" tIns="45720" rIns="91440" bIns="45720" rtlCol="0" anchor="b">
            <a:normAutofit/>
          </a:bodyPr>
          <a:lstStyle/>
          <a:p>
            <a:pPr algn="ctr"/>
            <a:r>
              <a:rPr lang="en-US" sz="3200" b="1" dirty="0"/>
              <a:t>Report Two</a:t>
            </a:r>
            <a:endParaRPr lang="en-US" sz="3200" b="1" dirty="0">
              <a:cs typeface="Calibri Light"/>
            </a:endParaRPr>
          </a:p>
        </p:txBody>
      </p:sp>
      <p:sp>
        <p:nvSpPr>
          <p:cNvPr id="15" name="Rectangle 14">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08BD3B-FFA1-C862-59D7-3C9DA1CFFA02}"/>
              </a:ext>
            </a:extLst>
          </p:cNvPr>
          <p:cNvSpPr>
            <a:spLocks noGrp="1"/>
          </p:cNvSpPr>
          <p:nvPr>
            <p:ph idx="1"/>
          </p:nvPr>
        </p:nvSpPr>
        <p:spPr>
          <a:xfrm>
            <a:off x="754180" y="2099828"/>
            <a:ext cx="3527117" cy="2019288"/>
          </a:xfrm>
        </p:spPr>
        <p:txBody>
          <a:bodyPr vert="horz" lIns="91440" tIns="45720" rIns="91440" bIns="45720" rtlCol="0" anchor="t">
            <a:normAutofit/>
          </a:bodyPr>
          <a:lstStyle/>
          <a:p>
            <a:pPr algn="ctr">
              <a:buNone/>
            </a:pPr>
            <a:r>
              <a:rPr lang="en-US" sz="1800" b="1" dirty="0">
                <a:ea typeface="+mn-lt"/>
                <a:cs typeface="+mn-lt"/>
              </a:rPr>
              <a:t>African Treks </a:t>
            </a:r>
            <a:endParaRPr lang="en-US" sz="1800" b="1"/>
          </a:p>
          <a:p>
            <a:pPr marL="0" indent="0" algn="ctr">
              <a:buNone/>
            </a:pPr>
            <a:r>
              <a:rPr lang="en-US" sz="1600" dirty="0">
                <a:ea typeface="+mn-lt"/>
                <a:cs typeface="+mn-lt"/>
              </a:rPr>
              <a:t>Report two collects the data from Outland Adventure’s trek bookings.  The report displays a downward trend in trips to Mt. Kilimanjaro and Mt. </a:t>
            </a:r>
            <a:r>
              <a:rPr lang="en-US" sz="1600" dirty="0" err="1">
                <a:ea typeface="+mn-lt"/>
                <a:cs typeface="+mn-lt"/>
              </a:rPr>
              <a:t>Olokwe</a:t>
            </a:r>
            <a:r>
              <a:rPr lang="en-US" sz="1600" dirty="0">
                <a:ea typeface="+mn-lt"/>
                <a:cs typeface="+mn-lt"/>
              </a:rPr>
              <a:t> in Africa. </a:t>
            </a:r>
            <a:endParaRPr lang="en-US" dirty="0"/>
          </a:p>
        </p:txBody>
      </p:sp>
      <p:sp>
        <p:nvSpPr>
          <p:cNvPr id="20" name="Rectangle 19">
            <a:extLst>
              <a:ext uri="{FF2B5EF4-FFF2-40B4-BE49-F238E27FC236}">
                <a16:creationId xmlns:a16="http://schemas.microsoft.com/office/drawing/2014/main" id="{7497CD3D-990E-BB5F-476A-4632A734E0D0}"/>
              </a:ext>
            </a:extLst>
          </p:cNvPr>
          <p:cNvSpPr/>
          <p:nvPr/>
        </p:nvSpPr>
        <p:spPr>
          <a:xfrm>
            <a:off x="6002448" y="982131"/>
            <a:ext cx="5033726" cy="512895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58B0FA8-AD98-8E2A-6F5E-476E1B69B2DC}"/>
              </a:ext>
            </a:extLst>
          </p:cNvPr>
          <p:cNvPicPr>
            <a:picLocks noChangeAspect="1"/>
          </p:cNvPicPr>
          <p:nvPr/>
        </p:nvPicPr>
        <p:blipFill>
          <a:blip r:embed="rId2"/>
          <a:stretch>
            <a:fillRect/>
          </a:stretch>
        </p:blipFill>
        <p:spPr>
          <a:xfrm>
            <a:off x="6223020" y="1164792"/>
            <a:ext cx="4591691" cy="4725059"/>
          </a:xfrm>
          <a:prstGeom prst="rect">
            <a:avLst/>
          </a:prstGeom>
        </p:spPr>
      </p:pic>
      <p:sp>
        <p:nvSpPr>
          <p:cNvPr id="18" name="Rectangle 17">
            <a:extLst>
              <a:ext uri="{FF2B5EF4-FFF2-40B4-BE49-F238E27FC236}">
                <a16:creationId xmlns:a16="http://schemas.microsoft.com/office/drawing/2014/main" id="{0EACE3D2-B755-0B3A-5A6D-CE011878261E}"/>
              </a:ext>
            </a:extLst>
          </p:cNvPr>
          <p:cNvSpPr/>
          <p:nvPr/>
        </p:nvSpPr>
        <p:spPr>
          <a:xfrm>
            <a:off x="578184" y="1212506"/>
            <a:ext cx="3763224" cy="3748135"/>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202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28</TotalTime>
  <Words>720</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Wingdings,Sans-Serif</vt:lpstr>
      <vt:lpstr>office theme</vt:lpstr>
      <vt:lpstr>Office Theme</vt:lpstr>
      <vt:lpstr>Team Bravo</vt:lpstr>
      <vt:lpstr>Introductions</vt:lpstr>
      <vt:lpstr>Mission</vt:lpstr>
      <vt:lpstr>Brief Description of Case Study</vt:lpstr>
      <vt:lpstr>Entity Relationship Diagram</vt:lpstr>
      <vt:lpstr>Business Rules</vt:lpstr>
      <vt:lpstr>Reports Description</vt:lpstr>
      <vt:lpstr>Report One</vt:lpstr>
      <vt:lpstr>Report Two</vt:lpstr>
      <vt:lpstr>Two Continued</vt:lpstr>
      <vt:lpstr>Two Continued</vt:lpstr>
      <vt:lpstr>Report Three </vt:lpstr>
      <vt:lpstr>Thank you,   Team Bravo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Nelson</dc:creator>
  <cp:lastModifiedBy>Rachel Nelson</cp:lastModifiedBy>
  <cp:revision>382</cp:revision>
  <dcterms:created xsi:type="dcterms:W3CDTF">2023-03-03T12:12:24Z</dcterms:created>
  <dcterms:modified xsi:type="dcterms:W3CDTF">2023-03-05T16:21:13Z</dcterms:modified>
</cp:coreProperties>
</file>